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7"/>
  </p:notesMasterIdLst>
  <p:sldIdLst>
    <p:sldId id="262" r:id="rId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206A5-8AE0-4144-8686-F65543974718}" v="832" dt="2022-05-31T14:22:40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51494-107A-4BA7-9652-5EE3B3DD6E19}" type="datetimeFigureOut">
              <a:t>6/8/2022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F0DF9-FFF7-4CCF-9FDA-564AB6EC575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95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BF0DF9-FFF7-4CCF-9FDA-564AB6EC575D}" type="slidenum"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701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drive.google.com/drive/folders/1OaxquC08CAl-QF_jw1JgaYOGqPVWKeWM?usp=sharing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A8DEDB7-B123-4840-8369-86F1F9EA32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4833" y="5517976"/>
            <a:ext cx="2743197" cy="920321"/>
          </a:xfrm>
          <a:prstGeom prst="rect">
            <a:avLst/>
          </a:prstGeom>
        </p:spPr>
      </p:pic>
      <p:pic>
        <p:nvPicPr>
          <p:cNvPr id="8" name="Picture 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0B4CFA3-A2D2-4E01-BF8C-9EC79694B87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00" b="19146"/>
          <a:stretch/>
        </p:blipFill>
        <p:spPr>
          <a:xfrm>
            <a:off x="7766917" y="5317780"/>
            <a:ext cx="1054748" cy="12320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8000E21-C42E-479E-AE63-2306DB6B0DDA}"/>
              </a:ext>
            </a:extLst>
          </p:cNvPr>
          <p:cNvSpPr txBox="1"/>
          <p:nvPr/>
        </p:nvSpPr>
        <p:spPr>
          <a:xfrm>
            <a:off x="1592865" y="371723"/>
            <a:ext cx="9009142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3200" b="1">
                <a:solidFill>
                  <a:srgbClr val="FFC000"/>
                </a:solidFill>
                <a:latin typeface="Arial"/>
              </a:rPr>
              <a:t>The Queen's Award for Enterprise Stakeholder Toolkit</a:t>
            </a:r>
            <a:endParaRPr lang="en-GB" sz="3200">
              <a:latin typeface="Arial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54840D-42E9-0184-812A-2B6150B3724B}"/>
              </a:ext>
            </a:extLst>
          </p:cNvPr>
          <p:cNvSpPr txBox="1"/>
          <p:nvPr/>
        </p:nvSpPr>
        <p:spPr>
          <a:xfrm>
            <a:off x="235052" y="1480418"/>
            <a:ext cx="11778003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>
                <a:solidFill>
                  <a:srgbClr val="FFFFFF"/>
                </a:solidFill>
                <a:latin typeface="Arial"/>
                <a:ea typeface="+mn-lt"/>
                <a:cs typeface="+mn-lt"/>
              </a:rPr>
              <a:t>Now, more than ever, is a vital time for great UK businesses to be celebrated and recognised so we’d like your help in promoting the Queen's Awards. You can raise awareness by: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>
                <a:solidFill>
                  <a:srgbClr val="FFFFFF"/>
                </a:solidFill>
                <a:latin typeface="Arial"/>
                <a:cs typeface="Calibri"/>
              </a:rPr>
              <a:t>Featuring the Queen's Awards in your newsletters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>
                <a:solidFill>
                  <a:srgbClr val="FFFFFF"/>
                </a:solidFill>
                <a:latin typeface="Arial"/>
                <a:cs typeface="Calibri"/>
              </a:rPr>
              <a:t>Information on your website</a:t>
            </a:r>
            <a:endParaRPr lang="en-GB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2000" dirty="0">
                <a:solidFill>
                  <a:srgbClr val="FFFFFF"/>
                </a:solidFill>
                <a:latin typeface="Arial"/>
                <a:cs typeface="Calibri"/>
              </a:rPr>
              <a:t>Hosting talks or webinars about the Queen's Awards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>
                <a:solidFill>
                  <a:srgbClr val="FFFFFF"/>
                </a:solidFill>
                <a:latin typeface="Arial"/>
                <a:cs typeface="Calibri"/>
              </a:rPr>
              <a:t>Inviting the Queen's Awards team to talk at events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>
                <a:solidFill>
                  <a:srgbClr val="FFFFFF"/>
                </a:solidFill>
                <a:latin typeface="Arial"/>
                <a:ea typeface="+mn-lt"/>
                <a:cs typeface="+mn-lt"/>
              </a:rPr>
              <a:t>Follow us on social media and share our posts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>
                <a:solidFill>
                  <a:srgbClr val="FFFFFF"/>
                </a:solidFill>
                <a:latin typeface="Arial"/>
                <a:ea typeface="+mn-lt"/>
                <a:cs typeface="+mn-lt"/>
              </a:rPr>
              <a:t>Talk about the Queen's Awards on your social media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>
                <a:solidFill>
                  <a:srgbClr val="FFFFFF"/>
                </a:solidFill>
                <a:latin typeface="Arial"/>
                <a:ea typeface="+mn-lt"/>
                <a:cs typeface="+mn-lt"/>
              </a:rPr>
              <a:t>Encoura</a:t>
            </a:r>
            <a:r>
              <a:rPr lang="en-GB" sz="2000" dirty="0">
                <a:solidFill>
                  <a:schemeClr val="bg1"/>
                </a:solidFill>
                <a:latin typeface="Arial"/>
                <a:ea typeface="+mn-lt"/>
                <a:cs typeface="+mn-lt"/>
              </a:rPr>
              <a:t>ge your constituents/members/followers to apply</a:t>
            </a:r>
          </a:p>
          <a:p>
            <a:endParaRPr lang="en-GB" sz="2000" dirty="0">
              <a:solidFill>
                <a:srgbClr val="FFFFFF"/>
              </a:solidFill>
              <a:latin typeface="Arial"/>
              <a:cs typeface="Calibri"/>
            </a:endParaRPr>
          </a:p>
          <a:p>
            <a:r>
              <a:rPr lang="en-GB" sz="2000" b="1" dirty="0">
                <a:solidFill>
                  <a:srgbClr val="FFFFFF"/>
                </a:solidFill>
                <a:latin typeface="Arial"/>
                <a:cs typeface="Calibri"/>
              </a:rPr>
              <a:t>You can access our Marketing Materials </a:t>
            </a:r>
            <a:r>
              <a:rPr lang="en-GB" sz="2000" b="1" dirty="0">
                <a:solidFill>
                  <a:srgbClr val="FFFFFF"/>
                </a:solidFill>
                <a:latin typeface="Arial"/>
                <a:cs typeface="Calibri"/>
                <a:hlinkClick r:id="rId5"/>
              </a:rPr>
              <a:t>here.</a:t>
            </a:r>
            <a:endParaRPr lang="en-GB" sz="2000" b="1" dirty="0">
              <a:solidFill>
                <a:srgbClr val="FFFFFF"/>
              </a:solidFill>
              <a:latin typeface="Arial"/>
              <a:cs typeface="Calibri"/>
            </a:endParaRPr>
          </a:p>
          <a:p>
            <a:r>
              <a:rPr lang="en-GB" sz="2000" dirty="0">
                <a:solidFill>
                  <a:srgbClr val="FFFFFF"/>
                </a:solidFill>
                <a:latin typeface="Arial"/>
                <a:cs typeface="Calibri"/>
              </a:rPr>
              <a:t>Within this resource folder, we have provided suggested copy about the Queen's Awards which you can copy and paste.</a:t>
            </a:r>
          </a:p>
        </p:txBody>
      </p:sp>
    </p:spTree>
    <p:extLst>
      <p:ext uri="{BB962C8B-B14F-4D97-AF65-F5344CB8AC3E}">
        <p14:creationId xmlns:p14="http://schemas.microsoft.com/office/powerpoint/2010/main" val="2123379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10A4DD5BE6141BB5E02BA959805DD" ma:contentTypeVersion="16" ma:contentTypeDescription="Create a new document." ma:contentTypeScope="" ma:versionID="35f8c8a64ae30f34273c7e7168bc568a">
  <xsd:schema xmlns:xsd="http://www.w3.org/2001/XMLSchema" xmlns:xs="http://www.w3.org/2001/XMLSchema" xmlns:p="http://schemas.microsoft.com/office/2006/metadata/properties" xmlns:ns2="411d253d-ca4d-4085-bfc9-c8587c8baf5b" xmlns:ns3="b61826f4-8a0a-481d-bc50-5ca63709e1cc" targetNamespace="http://schemas.microsoft.com/office/2006/metadata/properties" ma:root="true" ma:fieldsID="92a8ab87c9e9180b49249482d5af96d6" ns2:_="" ns3:_="">
    <xsd:import namespace="411d253d-ca4d-4085-bfc9-c8587c8baf5b"/>
    <xsd:import namespace="b61826f4-8a0a-481d-bc50-5ca63709e1c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1d253d-ca4d-4085-bfc9-c8587c8baf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4b40c09-a2d9-4eff-8012-0339f508a17b}" ma:internalName="TaxCatchAll" ma:showField="CatchAllData" ma:web="411d253d-ca4d-4085-bfc9-c8587c8baf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826f4-8a0a-481d-bc50-5ca63709e1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15ffc6b-49ab-4ff8-9cbf-4ed6418c3c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11d253d-ca4d-4085-bfc9-c8587c8baf5b" xsi:nil="true"/>
    <lcf76f155ced4ddcb4097134ff3c332f xmlns="b61826f4-8a0a-481d-bc50-5ca63709e1cc">
      <Terms xmlns="http://schemas.microsoft.com/office/infopath/2007/PartnerControls"/>
    </lcf76f155ced4ddcb4097134ff3c332f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E0D6BD9-1761-469D-8E6E-28E755A5B217}"/>
</file>

<file path=customXml/itemProps2.xml><?xml version="1.0" encoding="utf-8"?>
<ds:datastoreItem xmlns:ds="http://schemas.openxmlformats.org/officeDocument/2006/customXml" ds:itemID="{1E65429F-67C7-46D7-A006-EB99AF26B1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9912BE-8E62-4388-87DF-9D068C3A44BC}">
  <ds:schemaRefs>
    <ds:schemaRef ds:uri="0063f72e-ace3-48fb-9c1f-5b513408b31f"/>
    <ds:schemaRef ds:uri="0b146661-7f48-41ac-a5c6-636e96e3f731"/>
    <ds:schemaRef ds:uri="69567cca-64f6-433a-914a-94b1779fbe7a"/>
    <ds:schemaRef ds:uri="a8f60570-4bd3-4f2b-950b-a996de8ab151"/>
    <ds:schemaRef ds:uri="aaacb922-5235-4a66-b188-303b9b46fbd7"/>
    <ds:schemaRef ds:uri="b413c3fd-5a3b-4239-b985-69032e371c04"/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A21B12C2-E5C6-40AA-9815-9CD0100B71C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128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DeptClerk</dc:creator>
  <cp:lastModifiedBy>DepClerk</cp:lastModifiedBy>
  <cp:revision>2</cp:revision>
  <dcterms:created xsi:type="dcterms:W3CDTF">2022-05-31T12:30:11Z</dcterms:created>
  <dcterms:modified xsi:type="dcterms:W3CDTF">2022-06-08T13:46:36Z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usiness Unit">
    <vt:lpwstr>1;#BEIS:Industrial Strategy Science and Innovation:Business Growth|5f35c3bf-d2d3-4ad9-b8a8-e49148d14813</vt:lpwstr>
  </property>
  <property fmtid="{D5CDD505-2E9C-101B-9397-08002B2CF9AE}" pid="3" name="_dlc_DocIdItemGuid">
    <vt:lpwstr>c45d2b0a-7bc8-431d-8965-07e2afd9026b</vt:lpwstr>
  </property>
  <property fmtid="{D5CDD505-2E9C-101B-9397-08002B2CF9AE}" pid="4" name="MediaServiceImageTags">
    <vt:lpwstr/>
  </property>
  <property fmtid="{D5CDD505-2E9C-101B-9397-08002B2CF9AE}" pid="5" name="ContentTypeId">
    <vt:lpwstr>0x010100D9E10A4DD5BE6141BB5E02BA959805DD</vt:lpwstr>
  </property>
  <property fmtid="{D5CDD505-2E9C-101B-9397-08002B2CF9AE}" pid="6" name="MSIP_Label_ba62f585-b40f-4ab9-bafe-39150f03d124_Enabled">
    <vt:lpwstr>true</vt:lpwstr>
  </property>
  <property fmtid="{D5CDD505-2E9C-101B-9397-08002B2CF9AE}" pid="7" name="MSIP_Label_ba62f585-b40f-4ab9-bafe-39150f03d124_SetDate">
    <vt:lpwstr>2022-05-31T12:30:16Z</vt:lpwstr>
  </property>
  <property fmtid="{D5CDD505-2E9C-101B-9397-08002B2CF9AE}" pid="8" name="MSIP_Label_ba62f585-b40f-4ab9-bafe-39150f03d124_Method">
    <vt:lpwstr>Standard</vt:lpwstr>
  </property>
  <property fmtid="{D5CDD505-2E9C-101B-9397-08002B2CF9AE}" pid="9" name="MSIP_Label_ba62f585-b40f-4ab9-bafe-39150f03d124_Name">
    <vt:lpwstr>OFFICIAL</vt:lpwstr>
  </property>
  <property fmtid="{D5CDD505-2E9C-101B-9397-08002B2CF9AE}" pid="10" name="MSIP_Label_ba62f585-b40f-4ab9-bafe-39150f03d124_SiteId">
    <vt:lpwstr>cbac7005-02c1-43eb-b497-e6492d1b2dd8</vt:lpwstr>
  </property>
  <property fmtid="{D5CDD505-2E9C-101B-9397-08002B2CF9AE}" pid="11" name="MSIP_Label_ba62f585-b40f-4ab9-bafe-39150f03d124_ActionId">
    <vt:lpwstr>3455a309-ba69-4c21-a2b1-572bc05cd1a5</vt:lpwstr>
  </property>
  <property fmtid="{D5CDD505-2E9C-101B-9397-08002B2CF9AE}" pid="12" name="MSIP_Label_ba62f585-b40f-4ab9-bafe-39150f03d124_ContentBits">
    <vt:lpwstr>0</vt:lpwstr>
  </property>
</Properties>
</file>